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5"/>
  </p:notesMasterIdLst>
  <p:sldIdLst>
    <p:sldId id="256" r:id="rId4"/>
    <p:sldId id="268" r:id="rId5"/>
    <p:sldId id="300" r:id="rId6"/>
    <p:sldId id="292" r:id="rId7"/>
    <p:sldId id="269" r:id="rId8"/>
    <p:sldId id="280" r:id="rId9"/>
    <p:sldId id="304" r:id="rId10"/>
    <p:sldId id="303" r:id="rId11"/>
    <p:sldId id="305" r:id="rId12"/>
    <p:sldId id="302" r:id="rId13"/>
    <p:sldId id="293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AF"/>
    <a:srgbClr val="FAD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57542" autoAdjust="0"/>
  </p:normalViewPr>
  <p:slideViewPr>
    <p:cSldViewPr snapToGrid="0">
      <p:cViewPr>
        <p:scale>
          <a:sx n="70" d="100"/>
          <a:sy n="70" d="100"/>
        </p:scale>
        <p:origin x="-112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008"/>
    </p:cViewPr>
  </p:sorterViewPr>
  <p:notesViewPr>
    <p:cSldViewPr snapToGrid="0">
      <p:cViewPr>
        <p:scale>
          <a:sx n="80" d="100"/>
          <a:sy n="80" d="100"/>
        </p:scale>
        <p:origin x="-2214" y="79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epfs1\CSHARED\PUBLIC%20POLICY\POLICY%20OUTREACH%20AND%20ANALYSIS\Data%20and%20Stats%20Tracking\EE%20Budget%20&amp;%20Savings%20Data\2015-16%20Budget%20and%20Savings%20Data\2015-16%20Savings%20Targe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eepfs1\cshared\PUBLIC%20POLICY\POLICY%20OUTREACH%20AND%20ANALYSIS\Data%20and%20Stats%20Tracking\EE%20Budget%20&amp;%20Savings%20Data\2015-16%20Budget%20and%20Savings%20Data\2015-16%20Savings%20Targ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New England</a:t>
            </a:r>
            <a:r>
              <a:rPr lang="en-US" sz="2000" b="1" baseline="0" dirty="0" smtClean="0">
                <a:solidFill>
                  <a:schemeClr val="tx1"/>
                </a:solidFill>
              </a:rPr>
              <a:t> State </a:t>
            </a:r>
            <a:r>
              <a:rPr lang="en-US" sz="2000" b="1" dirty="0" smtClean="0">
                <a:solidFill>
                  <a:schemeClr val="tx1"/>
                </a:solidFill>
              </a:rPr>
              <a:t>Combined </a:t>
            </a:r>
            <a:r>
              <a:rPr lang="en-US" sz="2000" b="1" dirty="0">
                <a:solidFill>
                  <a:schemeClr val="tx1"/>
                </a:solidFill>
              </a:rPr>
              <a:t>Efficiency Program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Spending </a:t>
            </a:r>
            <a:r>
              <a:rPr lang="en-US" sz="2000" b="1" dirty="0">
                <a:solidFill>
                  <a:schemeClr val="tx1"/>
                </a:solidFill>
              </a:rPr>
              <a:t>Per Capita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Projections'!$E$71:$E$76</c:f>
              <c:numCache>
                <c:formatCode>"$"#,##0.00</c:formatCode>
                <c:ptCount val="6"/>
                <c:pt idx="0">
                  <c:v>38.764947947459568</c:v>
                </c:pt>
                <c:pt idx="1">
                  <c:v>17.804578116953323</c:v>
                </c:pt>
                <c:pt idx="2">
                  <c:v>59.161686099324541</c:v>
                </c:pt>
                <c:pt idx="3">
                  <c:v>17.666796389605778</c:v>
                </c:pt>
                <c:pt idx="4">
                  <c:v>39.238678324591795</c:v>
                </c:pt>
                <c:pt idx="5">
                  <c:v>62.554009938844025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Projections'!$F$71:$F$76</c:f>
              <c:numCache>
                <c:formatCode>"$"#,##0.00</c:formatCode>
                <c:ptCount val="6"/>
                <c:pt idx="0">
                  <c:v>38.760406458797327</c:v>
                </c:pt>
                <c:pt idx="1">
                  <c:v>17.949316582480026</c:v>
                </c:pt>
                <c:pt idx="2">
                  <c:v>81.689049059443192</c:v>
                </c:pt>
                <c:pt idx="3">
                  <c:v>19.756500756429652</c:v>
                </c:pt>
                <c:pt idx="4">
                  <c:v>59.223602579092294</c:v>
                </c:pt>
                <c:pt idx="5">
                  <c:v>59.314338296964785</c:v>
                </c:pt>
              </c:numCache>
            </c:numRef>
          </c:val>
        </c:ser>
        <c:ser>
          <c:idx val="2"/>
          <c:order val="2"/>
          <c:tx>
            <c:v>2013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Projections'!$G$71:$G$76</c:f>
              <c:numCache>
                <c:formatCode>"$"#,##0.00</c:formatCode>
                <c:ptCount val="6"/>
                <c:pt idx="0">
                  <c:v>40.772927465462395</c:v>
                </c:pt>
                <c:pt idx="1">
                  <c:v>18</c:v>
                </c:pt>
                <c:pt idx="2">
                  <c:v>92.004126359814634</c:v>
                </c:pt>
                <c:pt idx="3">
                  <c:v>24.003807447000625</c:v>
                </c:pt>
                <c:pt idx="4">
                  <c:v>77.086477459579598</c:v>
                </c:pt>
                <c:pt idx="5">
                  <c:v>64.88348148029938</c:v>
                </c:pt>
              </c:numCache>
            </c:numRef>
          </c:val>
        </c:ser>
        <c:ser>
          <c:idx val="3"/>
          <c:order val="3"/>
          <c:tx>
            <c:v>2014 (Planned)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Projections'!$H$71:$H$76</c:f>
              <c:numCache>
                <c:formatCode>"$"#,##0.00</c:formatCode>
                <c:ptCount val="6"/>
                <c:pt idx="0">
                  <c:v>61.81</c:v>
                </c:pt>
                <c:pt idx="1">
                  <c:v>14.82</c:v>
                </c:pt>
                <c:pt idx="2">
                  <c:v>110.59</c:v>
                </c:pt>
                <c:pt idx="3">
                  <c:v>26.17</c:v>
                </c:pt>
                <c:pt idx="4">
                  <c:v>101.41</c:v>
                </c:pt>
                <c:pt idx="5">
                  <c:v>76.930000000000007</c:v>
                </c:pt>
              </c:numCache>
            </c:numRef>
          </c:val>
        </c:ser>
        <c:ser>
          <c:idx val="4"/>
          <c:order val="4"/>
          <c:tx>
            <c:v>2015 (Planned)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Projections'!$I$71:$I$76</c:f>
              <c:numCache>
                <c:formatCode>"$"#,##0.00</c:formatCode>
                <c:ptCount val="6"/>
                <c:pt idx="0">
                  <c:v>62.642045593550179</c:v>
                </c:pt>
                <c:pt idx="1">
                  <c:v>20.688994736842105</c:v>
                </c:pt>
                <c:pt idx="2">
                  <c:v>117.71125248332098</c:v>
                </c:pt>
                <c:pt idx="3">
                  <c:v>23.996446872645063</c:v>
                </c:pt>
                <c:pt idx="4">
                  <c:v>105.36263507109005</c:v>
                </c:pt>
                <c:pt idx="5">
                  <c:v>86.808820196564739</c:v>
                </c:pt>
              </c:numCache>
            </c:numRef>
          </c:val>
        </c:ser>
        <c:ser>
          <c:idx val="5"/>
          <c:order val="5"/>
          <c:tx>
            <c:v>2016 (Planned)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'[2015-16 Savings Targets.xlsx]NE Projections'!$D$71:$D$76</c:f>
              <c:strCache>
                <c:ptCount val="6"/>
                <c:pt idx="0">
                  <c:v>CT</c:v>
                </c:pt>
                <c:pt idx="1">
                  <c:v>ME</c:v>
                </c:pt>
                <c:pt idx="2">
                  <c:v>MA</c:v>
                </c:pt>
                <c:pt idx="3">
                  <c:v>NH</c:v>
                </c:pt>
                <c:pt idx="4">
                  <c:v>RI</c:v>
                </c:pt>
                <c:pt idx="5">
                  <c:v>VT</c:v>
                </c:pt>
              </c:strCache>
            </c:strRef>
          </c:cat>
          <c:val>
            <c:numRef>
              <c:f>'[2015-16 Savings Targets.xlsx]NE Projections'!$J$71:$J$76</c:f>
              <c:numCache>
                <c:formatCode>"$"#,##0.00</c:formatCode>
                <c:ptCount val="6"/>
                <c:pt idx="0">
                  <c:v>66.875760355852094</c:v>
                </c:pt>
                <c:pt idx="1">
                  <c:v>20.690984210526317</c:v>
                </c:pt>
                <c:pt idx="2">
                  <c:v>116.08300874722016</c:v>
                </c:pt>
                <c:pt idx="3">
                  <c:v>23.996446872645063</c:v>
                </c:pt>
                <c:pt idx="4">
                  <c:v>106.00142654028436</c:v>
                </c:pt>
                <c:pt idx="5">
                  <c:v>93.922170511457765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87744"/>
        <c:axId val="240381312"/>
      </c:barChart>
      <c:catAx>
        <c:axId val="1090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381312"/>
        <c:crosses val="autoZero"/>
        <c:auto val="1"/>
        <c:lblAlgn val="ctr"/>
        <c:lblOffset val="100"/>
        <c:noMultiLvlLbl val="0"/>
      </c:catAx>
      <c:valAx>
        <c:axId val="24038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8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New England Energy Savings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smtClean="0">
                <a:solidFill>
                  <a:schemeClr val="tx1"/>
                </a:solidFill>
              </a:rPr>
              <a:t>as a Percent of Sales Over Time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 cont.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Sheet1!$B$2:$B$17</c:f>
              <c:numCache>
                <c:formatCode>0.00%</c:formatCode>
                <c:ptCount val="16"/>
                <c:pt idx="0">
                  <c:v>1.4999999999999999E-2</c:v>
                </c:pt>
                <c:pt idx="1">
                  <c:v>1.4999999999999999E-2</c:v>
                </c:pt>
                <c:pt idx="2">
                  <c:v>1.4999999999999999E-2</c:v>
                </c:pt>
                <c:pt idx="3">
                  <c:v>1.4999999999999999E-2</c:v>
                </c:pt>
                <c:pt idx="4">
                  <c:v>1.4999999999999999E-2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1.4999999999999999E-2</c:v>
                </c:pt>
                <c:pt idx="8">
                  <c:v>1.4999999999999999E-2</c:v>
                </c:pt>
                <c:pt idx="9">
                  <c:v>1.2999999999999999E-2</c:v>
                </c:pt>
                <c:pt idx="10">
                  <c:v>1.0999999999999999E-2</c:v>
                </c:pt>
                <c:pt idx="11">
                  <c:v>8.9999999999999993E-3</c:v>
                </c:pt>
                <c:pt idx="12">
                  <c:v>7.0000000000000001E-3</c:v>
                </c:pt>
                <c:pt idx="13">
                  <c:v>5.0000000000000001E-3</c:v>
                </c:pt>
                <c:pt idx="14">
                  <c:v>3.0000000000000001E-3</c:v>
                </c:pt>
                <c:pt idx="15">
                  <c:v>1E-3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cont.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Sheet1!$C$2:$C$17</c:f>
              <c:numCache>
                <c:formatCode>0.00%</c:formatCode>
                <c:ptCount val="16"/>
                <c:pt idx="1">
                  <c:v>1.4999999999999999E-2</c:v>
                </c:pt>
                <c:pt idx="2">
                  <c:v>1.4999999999999999E-2</c:v>
                </c:pt>
                <c:pt idx="3">
                  <c:v>1.4999999999999999E-2</c:v>
                </c:pt>
                <c:pt idx="4">
                  <c:v>1.4999999999999999E-2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1.4999999999999999E-2</c:v>
                </c:pt>
                <c:pt idx="8">
                  <c:v>1.4999999999999999E-2</c:v>
                </c:pt>
                <c:pt idx="9">
                  <c:v>1.4999999999999999E-2</c:v>
                </c:pt>
                <c:pt idx="10">
                  <c:v>1.2999999999999999E-2</c:v>
                </c:pt>
                <c:pt idx="11">
                  <c:v>1.0999999999999999E-2</c:v>
                </c:pt>
                <c:pt idx="12">
                  <c:v>8.9999999999999993E-3</c:v>
                </c:pt>
                <c:pt idx="13">
                  <c:v>7.0000000000000001E-3</c:v>
                </c:pt>
                <c:pt idx="14">
                  <c:v>5.0000000000000001E-3</c:v>
                </c:pt>
                <c:pt idx="15">
                  <c:v>3.0000000000000001E-3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 cont.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2" formatCode="0.00%">
                  <c:v>1.4999999999999999E-2</c:v>
                </c:pt>
                <c:pt idx="3" formatCode="0.00%">
                  <c:v>1.4999999999999999E-2</c:v>
                </c:pt>
                <c:pt idx="4" formatCode="0.00%">
                  <c:v>1.4999999999999999E-2</c:v>
                </c:pt>
                <c:pt idx="5" formatCode="0.00%">
                  <c:v>1.4999999999999999E-2</c:v>
                </c:pt>
                <c:pt idx="6" formatCode="0.00%">
                  <c:v>1.4999999999999999E-2</c:v>
                </c:pt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1.2999999999999999E-2</c:v>
                </c:pt>
                <c:pt idx="12" formatCode="0.00%">
                  <c:v>1.0999999999999999E-2</c:v>
                </c:pt>
                <c:pt idx="13" formatCode="0.00%">
                  <c:v>8.9999999999999993E-3</c:v>
                </c:pt>
                <c:pt idx="14" formatCode="0.00%">
                  <c:v>7.0000000000000001E-3</c:v>
                </c:pt>
                <c:pt idx="15" formatCode="0.00%">
                  <c:v>5.0000000000000001E-3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 cont.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3" formatCode="0.00%">
                  <c:v>1.4999999999999999E-2</c:v>
                </c:pt>
                <c:pt idx="4" formatCode="0.00%">
                  <c:v>1.4999999999999999E-2</c:v>
                </c:pt>
                <c:pt idx="5" formatCode="0.00%">
                  <c:v>1.4999999999999999E-2</c:v>
                </c:pt>
                <c:pt idx="6" formatCode="0.00%">
                  <c:v>1.4999999999999999E-2</c:v>
                </c:pt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1.2999999999999999E-2</c:v>
                </c:pt>
                <c:pt idx="13" formatCode="0.00%">
                  <c:v>1.0999999999999999E-2</c:v>
                </c:pt>
                <c:pt idx="14" formatCode="0.00%">
                  <c:v>8.9999999999999993E-3</c:v>
                </c:pt>
                <c:pt idx="15" formatCode="0.00%">
                  <c:v>7.0000000000000001E-3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 cont.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4" formatCode="0.00%">
                  <c:v>1.4999999999999999E-2</c:v>
                </c:pt>
                <c:pt idx="5" formatCode="0.00%">
                  <c:v>1.4999999999999999E-2</c:v>
                </c:pt>
                <c:pt idx="6" formatCode="0.00%">
                  <c:v>1.4999999999999999E-2</c:v>
                </c:pt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1.2999999999999999E-2</c:v>
                </c:pt>
                <c:pt idx="14" formatCode="0.00%">
                  <c:v>1.0999999999999999E-2</c:v>
                </c:pt>
                <c:pt idx="15" formatCode="0.00%">
                  <c:v>8.9999999999999993E-3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2016 cont.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5" formatCode="0.00%">
                  <c:v>1.4999999999999999E-2</c:v>
                </c:pt>
                <c:pt idx="6" formatCode="0.00%">
                  <c:v>1.4999999999999999E-2</c:v>
                </c:pt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1.2999999999999999E-2</c:v>
                </c:pt>
                <c:pt idx="15" formatCode="0.00%">
                  <c:v>1.0999999999999999E-2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2017 cont.2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6" formatCode="0.00%">
                  <c:v>1.4999999999999999E-2</c:v>
                </c:pt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1.2999999999999999E-2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2018 cont.2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Sheet1!$I$2:$I$17</c:f>
              <c:numCache>
                <c:formatCode>General</c:formatCode>
                <c:ptCount val="16"/>
                <c:pt idx="7" formatCode="0.00%">
                  <c:v>1.4999999999999999E-2</c:v>
                </c:pt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2019 cont.2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Sheet1!$J$2:$J$17</c:f>
              <c:numCache>
                <c:formatCode>General</c:formatCode>
                <c:ptCount val="16"/>
                <c:pt idx="8" formatCode="0.00%">
                  <c:v>1.4999999999999999E-2</c:v>
                </c:pt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2020 cont.2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Sheet1!$K$2:$K$17</c:f>
              <c:numCache>
                <c:formatCode>General</c:formatCode>
                <c:ptCount val="16"/>
                <c:pt idx="9" formatCode="0.00%">
                  <c:v>1.4999999999999999E-2</c:v>
                </c:pt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2021 cont.2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Sheet1!$L$2:$L$17</c:f>
              <c:numCache>
                <c:formatCode>General</c:formatCode>
                <c:ptCount val="16"/>
                <c:pt idx="10" formatCode="0.00%">
                  <c:v>1.4999999999999999E-2</c:v>
                </c:pt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2022 cont.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Sheet1!$M$2:$M$17</c:f>
              <c:numCache>
                <c:formatCode>General</c:formatCode>
                <c:ptCount val="16"/>
                <c:pt idx="11" formatCode="0.00%">
                  <c:v>1.4999999999999999E-2</c:v>
                </c:pt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2023 cont.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Sheet1!$N$2:$N$17</c:f>
              <c:numCache>
                <c:formatCode>General</c:formatCode>
                <c:ptCount val="16"/>
                <c:pt idx="12" formatCode="0.00%">
                  <c:v>1.4999999999999999E-2</c:v>
                </c:pt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2024 cont.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Sheet1!$O$2:$O$17</c:f>
              <c:numCache>
                <c:formatCode>General</c:formatCode>
                <c:ptCount val="16"/>
                <c:pt idx="13" formatCode="0.00%">
                  <c:v>1.4999999999999999E-2</c:v>
                </c:pt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2025 cont.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Sheet1!$P$2:$P$17</c:f>
              <c:numCache>
                <c:formatCode>General</c:formatCode>
                <c:ptCount val="16"/>
                <c:pt idx="14" formatCode="0.00%">
                  <c:v>1.4999999999999999E-2</c:v>
                </c:pt>
                <c:pt idx="15" formatCode="0.00%">
                  <c:v>1.4999999999999999E-2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2026 cont.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Sheet1!$Q$2:$Q$17</c:f>
              <c:numCache>
                <c:formatCode>General</c:formatCode>
                <c:ptCount val="16"/>
                <c:pt idx="15" formatCode="0.00%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706176"/>
        <c:axId val="38571968"/>
      </c:barChart>
      <c:catAx>
        <c:axId val="467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71968"/>
        <c:crosses val="autoZero"/>
        <c:auto val="1"/>
        <c:lblAlgn val="ctr"/>
        <c:lblOffset val="100"/>
        <c:noMultiLvlLbl val="0"/>
      </c:catAx>
      <c:valAx>
        <c:axId val="38571968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'Region''s Budgets'!$B$3</c:f>
              <c:strCache>
                <c:ptCount val="1"/>
                <c:pt idx="0">
                  <c:v>New England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accent1"/>
              </a:solidFill>
            </a:ln>
            <a:effectLst/>
          </c:spPr>
          <c:invertIfNegative val="0"/>
          <c:cat>
            <c:numRef>
              <c:f>'Region''s Budgets'!$A$4:$A$12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'Region''s Budgets'!$B$4:$B$12</c:f>
              <c:numCache>
                <c:formatCode>"$"#,##0.0</c:formatCode>
                <c:ptCount val="9"/>
                <c:pt idx="0">
                  <c:v>400053539</c:v>
                </c:pt>
                <c:pt idx="1">
                  <c:v>518020582</c:v>
                </c:pt>
                <c:pt idx="2">
                  <c:v>589468614.5</c:v>
                </c:pt>
                <c:pt idx="3">
                  <c:v>640441918</c:v>
                </c:pt>
                <c:pt idx="4">
                  <c:v>821468151</c:v>
                </c:pt>
                <c:pt idx="5">
                  <c:v>886027422</c:v>
                </c:pt>
                <c:pt idx="6">
                  <c:v>968252287</c:v>
                </c:pt>
                <c:pt idx="7">
                  <c:v>1244194172</c:v>
                </c:pt>
                <c:pt idx="8">
                  <c:v>1253573866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25708544"/>
        <c:axId val="201266816"/>
      </c:barChart>
      <c:catAx>
        <c:axId val="22570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266816"/>
        <c:crosses val="autoZero"/>
        <c:auto val="1"/>
        <c:lblAlgn val="ctr"/>
        <c:lblOffset val="100"/>
        <c:noMultiLvlLbl val="0"/>
      </c:catAx>
      <c:valAx>
        <c:axId val="2012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70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0.47473</cdr:x>
      <cdr:y>0.01885</cdr:y>
    </cdr:from>
    <cdr:to>
      <cdr:x>0.94878</cdr:x>
      <cdr:y>0.01885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505775" y="87807"/>
          <a:ext cx="3500705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17F8BA1-0201-40F9-B4A3-E3C6CB965523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390A41F-80C8-4D94-A634-180FE31D1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0A41F-80C8-4D94-A634-180FE31D15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80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67A4A1-3C3C-4B6E-AE04-A1691320B326}" type="slidenum">
              <a:rPr lang="en-U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4809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1339"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About NEEP.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5F47C2B-EC17-4F75-A408-7DDDD74DC9B7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6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67A4A1-3C3C-4B6E-AE04-A1691320B326}" type="slidenum">
              <a:rPr lang="en-U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36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67A4A1-3C3C-4B6E-AE04-A1691320B326}" type="slidenum">
              <a:rPr lang="en-U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34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67A4A1-3C3C-4B6E-AE04-A1691320B326}" type="slidenum">
              <a:rPr lang="en-U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6C858-AA9E-4E52-A34B-E4F75B3A3B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00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6C858-AA9E-4E52-A34B-E4F75B3A3B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0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518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976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434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891" indent="-231229" defTabSz="51223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67A4A1-3C3C-4B6E-AE04-A1691320B326}" type="slidenum">
              <a:rPr lang="en-US" altLang="en-US" sz="12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0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A1FF-87E7-4529-99EE-D6AD012285D1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4308-E4B8-44D3-AEBE-C0538AACA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066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2084-14D2-452C-9A81-AC4E940A65D7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0C20-5095-4E3D-A431-D0B30003F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261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971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1pPr>
            <a:lvl2pPr marL="449399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880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3pPr>
            <a:lvl4pPr marL="1348200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4pPr>
            <a:lvl5pPr marL="179760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5pPr>
            <a:lvl6pPr marL="2247002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6pPr>
            <a:lvl7pPr marL="269640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7pPr>
            <a:lvl8pPr marL="3145802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8pPr>
            <a:lvl9pPr marL="359520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142A-BB18-43FC-80D0-4099E4B2FC53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BE16-214D-4918-AAED-877188214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613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67C6-166F-4E1A-92E7-17FA48D59918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92059-E5E4-407F-AD4E-0702C2DD1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43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399" indent="0">
              <a:buNone/>
              <a:defRPr sz="1941" b="1"/>
            </a:lvl2pPr>
            <a:lvl3pPr marL="898800" indent="0">
              <a:buNone/>
              <a:defRPr sz="1765" b="1"/>
            </a:lvl3pPr>
            <a:lvl4pPr marL="1348200" indent="0">
              <a:buNone/>
              <a:defRPr sz="1588" b="1"/>
            </a:lvl4pPr>
            <a:lvl5pPr marL="1797601" indent="0">
              <a:buNone/>
              <a:defRPr sz="1588" b="1"/>
            </a:lvl5pPr>
            <a:lvl6pPr marL="2247002" indent="0">
              <a:buNone/>
              <a:defRPr sz="1588" b="1"/>
            </a:lvl6pPr>
            <a:lvl7pPr marL="2696401" indent="0">
              <a:buNone/>
              <a:defRPr sz="1588" b="1"/>
            </a:lvl7pPr>
            <a:lvl8pPr marL="3145802" indent="0">
              <a:buNone/>
              <a:defRPr sz="1588" b="1"/>
            </a:lvl8pPr>
            <a:lvl9pPr marL="3595201" indent="0">
              <a:buNone/>
              <a:defRPr sz="15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399" indent="0">
              <a:buNone/>
              <a:defRPr sz="1941" b="1"/>
            </a:lvl2pPr>
            <a:lvl3pPr marL="898800" indent="0">
              <a:buNone/>
              <a:defRPr sz="1765" b="1"/>
            </a:lvl3pPr>
            <a:lvl4pPr marL="1348200" indent="0">
              <a:buNone/>
              <a:defRPr sz="1588" b="1"/>
            </a:lvl4pPr>
            <a:lvl5pPr marL="1797601" indent="0">
              <a:buNone/>
              <a:defRPr sz="1588" b="1"/>
            </a:lvl5pPr>
            <a:lvl6pPr marL="2247002" indent="0">
              <a:buNone/>
              <a:defRPr sz="1588" b="1"/>
            </a:lvl6pPr>
            <a:lvl7pPr marL="2696401" indent="0">
              <a:buNone/>
              <a:defRPr sz="1588" b="1"/>
            </a:lvl7pPr>
            <a:lvl8pPr marL="3145802" indent="0">
              <a:buNone/>
              <a:defRPr sz="1588" b="1"/>
            </a:lvl8pPr>
            <a:lvl9pPr marL="3595201" indent="0">
              <a:buNone/>
              <a:defRPr sz="15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0140-C206-43D5-A7AD-3B8FD06CB20D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034A9-BA9C-4C57-B705-2B30A97E4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0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506A2-3861-4999-989A-A307697C4B9F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A781-6AC5-4835-A119-D32CE8B1E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57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0DE0-C24D-4735-BEBC-BC7ACE5F5AE3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C024-6FF6-4910-BC83-A996210B6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279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77"/>
            </a:lvl1pPr>
            <a:lvl2pPr>
              <a:defRPr sz="2735"/>
            </a:lvl2pPr>
            <a:lvl3pPr>
              <a:defRPr sz="2382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12"/>
            </a:lvl1pPr>
            <a:lvl2pPr marL="449399" indent="0">
              <a:buNone/>
              <a:defRPr sz="1147"/>
            </a:lvl2pPr>
            <a:lvl3pPr marL="898800" indent="0">
              <a:buNone/>
              <a:defRPr sz="971"/>
            </a:lvl3pPr>
            <a:lvl4pPr marL="1348200" indent="0">
              <a:buNone/>
              <a:defRPr sz="882"/>
            </a:lvl4pPr>
            <a:lvl5pPr marL="1797601" indent="0">
              <a:buNone/>
              <a:defRPr sz="882"/>
            </a:lvl5pPr>
            <a:lvl6pPr marL="2247002" indent="0">
              <a:buNone/>
              <a:defRPr sz="882"/>
            </a:lvl6pPr>
            <a:lvl7pPr marL="2696401" indent="0">
              <a:buNone/>
              <a:defRPr sz="882"/>
            </a:lvl7pPr>
            <a:lvl8pPr marL="3145802" indent="0">
              <a:buNone/>
              <a:defRPr sz="882"/>
            </a:lvl8pPr>
            <a:lvl9pPr marL="3595201" indent="0">
              <a:buNone/>
              <a:defRPr sz="88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929E-3CEB-494F-A488-CA934D0E5E6A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119-DCEB-48F4-8F2E-345350289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45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99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77"/>
            </a:lvl1pPr>
            <a:lvl2pPr marL="449399" indent="0">
              <a:buNone/>
              <a:defRPr sz="2735"/>
            </a:lvl2pPr>
            <a:lvl3pPr marL="898800" indent="0">
              <a:buNone/>
              <a:defRPr sz="2382"/>
            </a:lvl3pPr>
            <a:lvl4pPr marL="1348200" indent="0">
              <a:buNone/>
              <a:defRPr sz="1941"/>
            </a:lvl4pPr>
            <a:lvl5pPr marL="1797601" indent="0">
              <a:buNone/>
              <a:defRPr sz="1941"/>
            </a:lvl5pPr>
            <a:lvl6pPr marL="2247002" indent="0">
              <a:buNone/>
              <a:defRPr sz="1941"/>
            </a:lvl6pPr>
            <a:lvl7pPr marL="2696401" indent="0">
              <a:buNone/>
              <a:defRPr sz="1941"/>
            </a:lvl7pPr>
            <a:lvl8pPr marL="3145802" indent="0">
              <a:buNone/>
              <a:defRPr sz="1941"/>
            </a:lvl8pPr>
            <a:lvl9pPr marL="3595201" indent="0">
              <a:buNone/>
              <a:defRPr sz="1941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12"/>
            </a:lvl1pPr>
            <a:lvl2pPr marL="449399" indent="0">
              <a:buNone/>
              <a:defRPr sz="1147"/>
            </a:lvl2pPr>
            <a:lvl3pPr marL="898800" indent="0">
              <a:buNone/>
              <a:defRPr sz="971"/>
            </a:lvl3pPr>
            <a:lvl4pPr marL="1348200" indent="0">
              <a:buNone/>
              <a:defRPr sz="882"/>
            </a:lvl4pPr>
            <a:lvl5pPr marL="1797601" indent="0">
              <a:buNone/>
              <a:defRPr sz="882"/>
            </a:lvl5pPr>
            <a:lvl6pPr marL="2247002" indent="0">
              <a:buNone/>
              <a:defRPr sz="882"/>
            </a:lvl6pPr>
            <a:lvl7pPr marL="2696401" indent="0">
              <a:buNone/>
              <a:defRPr sz="882"/>
            </a:lvl7pPr>
            <a:lvl8pPr marL="3145802" indent="0">
              <a:buNone/>
              <a:defRPr sz="882"/>
            </a:lvl8pPr>
            <a:lvl9pPr marL="3595201" indent="0">
              <a:buNone/>
              <a:defRPr sz="88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FB8C-4DFD-42A0-98AE-9C452B683C12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1D78-1705-491F-8EC9-4C16B87D7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543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D186-6380-430D-BEE2-84AEF5DD0B63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959B-B3B2-4196-B6A4-CC01D3E04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531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D92C-2A44-47CC-A014-50E56AE59BC2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348E-056F-4C00-B73E-55F53EA60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180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544"/>
            <a:ext cx="822902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491" y="1599642"/>
            <a:ext cx="8229023" cy="452717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9357-E3E4-449E-BDE3-39D7F9742A14}" type="datetime1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9D97-D1C6-4C58-85A4-C0CF86605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009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1090-4B0B-4BBB-B7D7-E0A48E4B8C6F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5355-F4CD-4B48-BCBC-7FC0B45B9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65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2D57-05B5-448B-BD31-37EE80FD454B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EBA06-671F-45A6-B5DF-938FAA9089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29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71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1pPr>
            <a:lvl2pPr marL="449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901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3pPr>
            <a:lvl4pPr marL="1348516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4pPr>
            <a:lvl5pPr marL="179802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5pPr>
            <a:lvl6pPr marL="2247527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6pPr>
            <a:lvl7pPr marL="2697032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7pPr>
            <a:lvl8pPr marL="3146538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8pPr>
            <a:lvl9pPr marL="3596043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1E79-DF69-460A-B4FC-A85A977F51EB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5998-F341-4DF5-BF16-A0A52EA2C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23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6D2B-F7CB-41A4-9823-D6981D0BF58A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37276-1A9A-4146-BCA0-F10EE5B78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77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505" indent="0">
              <a:buNone/>
              <a:defRPr sz="1941" b="1"/>
            </a:lvl2pPr>
            <a:lvl3pPr marL="899010" indent="0">
              <a:buNone/>
              <a:defRPr sz="1765" b="1"/>
            </a:lvl3pPr>
            <a:lvl4pPr marL="1348516" indent="0">
              <a:buNone/>
              <a:defRPr sz="1588" b="1"/>
            </a:lvl4pPr>
            <a:lvl5pPr marL="1798021" indent="0">
              <a:buNone/>
              <a:defRPr sz="1588" b="1"/>
            </a:lvl5pPr>
            <a:lvl6pPr marL="2247527" indent="0">
              <a:buNone/>
              <a:defRPr sz="1588" b="1"/>
            </a:lvl6pPr>
            <a:lvl7pPr marL="2697032" indent="0">
              <a:buNone/>
              <a:defRPr sz="1588" b="1"/>
            </a:lvl7pPr>
            <a:lvl8pPr marL="3146538" indent="0">
              <a:buNone/>
              <a:defRPr sz="1588" b="1"/>
            </a:lvl8pPr>
            <a:lvl9pPr marL="3596043" indent="0">
              <a:buNone/>
              <a:defRPr sz="15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505" indent="0">
              <a:buNone/>
              <a:defRPr sz="1941" b="1"/>
            </a:lvl2pPr>
            <a:lvl3pPr marL="899010" indent="0">
              <a:buNone/>
              <a:defRPr sz="1765" b="1"/>
            </a:lvl3pPr>
            <a:lvl4pPr marL="1348516" indent="0">
              <a:buNone/>
              <a:defRPr sz="1588" b="1"/>
            </a:lvl4pPr>
            <a:lvl5pPr marL="1798021" indent="0">
              <a:buNone/>
              <a:defRPr sz="1588" b="1"/>
            </a:lvl5pPr>
            <a:lvl6pPr marL="2247527" indent="0">
              <a:buNone/>
              <a:defRPr sz="1588" b="1"/>
            </a:lvl6pPr>
            <a:lvl7pPr marL="2697032" indent="0">
              <a:buNone/>
              <a:defRPr sz="1588" b="1"/>
            </a:lvl7pPr>
            <a:lvl8pPr marL="3146538" indent="0">
              <a:buNone/>
              <a:defRPr sz="1588" b="1"/>
            </a:lvl8pPr>
            <a:lvl9pPr marL="3596043" indent="0">
              <a:buNone/>
              <a:defRPr sz="158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5AA58-E6F3-4C3C-BBCE-063B30AF684A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BE870-7A1E-4EBA-B1A3-861C1F3BD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63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EB39-E5FE-409A-BCB9-6BB51CFCB696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3F3D-7EB5-478B-8709-612C2FA8D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68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AC5-E22E-4786-8EE0-03B4C5DAA960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B330-572F-48C4-A178-A4703A5F6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5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77"/>
            </a:lvl1pPr>
            <a:lvl2pPr>
              <a:defRPr sz="2735"/>
            </a:lvl2pPr>
            <a:lvl3pPr>
              <a:defRPr sz="2382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12"/>
            </a:lvl1pPr>
            <a:lvl2pPr marL="449505" indent="0">
              <a:buNone/>
              <a:defRPr sz="1147"/>
            </a:lvl2pPr>
            <a:lvl3pPr marL="899010" indent="0">
              <a:buNone/>
              <a:defRPr sz="971"/>
            </a:lvl3pPr>
            <a:lvl4pPr marL="1348516" indent="0">
              <a:buNone/>
              <a:defRPr sz="882"/>
            </a:lvl4pPr>
            <a:lvl5pPr marL="1798021" indent="0">
              <a:buNone/>
              <a:defRPr sz="882"/>
            </a:lvl5pPr>
            <a:lvl6pPr marL="2247527" indent="0">
              <a:buNone/>
              <a:defRPr sz="882"/>
            </a:lvl6pPr>
            <a:lvl7pPr marL="2697032" indent="0">
              <a:buNone/>
              <a:defRPr sz="882"/>
            </a:lvl7pPr>
            <a:lvl8pPr marL="3146538" indent="0">
              <a:buNone/>
              <a:defRPr sz="882"/>
            </a:lvl8pPr>
            <a:lvl9pPr marL="3596043" indent="0">
              <a:buNone/>
              <a:defRPr sz="88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54A2-08ED-4078-A1CA-AA865A3A9930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82C9-1763-4482-9B93-89E250CB1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33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77"/>
            </a:lvl1pPr>
            <a:lvl2pPr marL="449505" indent="0">
              <a:buNone/>
              <a:defRPr sz="2735"/>
            </a:lvl2pPr>
            <a:lvl3pPr marL="899010" indent="0">
              <a:buNone/>
              <a:defRPr sz="2382"/>
            </a:lvl3pPr>
            <a:lvl4pPr marL="1348516" indent="0">
              <a:buNone/>
              <a:defRPr sz="1941"/>
            </a:lvl4pPr>
            <a:lvl5pPr marL="1798021" indent="0">
              <a:buNone/>
              <a:defRPr sz="1941"/>
            </a:lvl5pPr>
            <a:lvl6pPr marL="2247527" indent="0">
              <a:buNone/>
              <a:defRPr sz="1941"/>
            </a:lvl6pPr>
            <a:lvl7pPr marL="2697032" indent="0">
              <a:buNone/>
              <a:defRPr sz="1941"/>
            </a:lvl7pPr>
            <a:lvl8pPr marL="3146538" indent="0">
              <a:buNone/>
              <a:defRPr sz="1941"/>
            </a:lvl8pPr>
            <a:lvl9pPr marL="3596043" indent="0">
              <a:buNone/>
              <a:defRPr sz="1941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12"/>
            </a:lvl1pPr>
            <a:lvl2pPr marL="449505" indent="0">
              <a:buNone/>
              <a:defRPr sz="1147"/>
            </a:lvl2pPr>
            <a:lvl3pPr marL="899010" indent="0">
              <a:buNone/>
              <a:defRPr sz="971"/>
            </a:lvl3pPr>
            <a:lvl4pPr marL="1348516" indent="0">
              <a:buNone/>
              <a:defRPr sz="882"/>
            </a:lvl4pPr>
            <a:lvl5pPr marL="1798021" indent="0">
              <a:buNone/>
              <a:defRPr sz="882"/>
            </a:lvl5pPr>
            <a:lvl6pPr marL="2247527" indent="0">
              <a:buNone/>
              <a:defRPr sz="882"/>
            </a:lvl6pPr>
            <a:lvl7pPr marL="2697032" indent="0">
              <a:buNone/>
              <a:defRPr sz="882"/>
            </a:lvl7pPr>
            <a:lvl8pPr marL="3146538" indent="0">
              <a:buNone/>
              <a:defRPr sz="882"/>
            </a:lvl8pPr>
            <a:lvl9pPr marL="3596043" indent="0">
              <a:buNone/>
              <a:defRPr sz="88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4B6A-0C8E-46D1-8F35-766D28815834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3144A-8718-44F2-89D2-D534E9A5DD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90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6CD0-366F-4809-9AE6-747906A3B224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5B46-D744-4A4D-B905-92645395D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45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4C626-64EA-467C-BE86-20E088F692F4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D9C7-B204-4F00-8060-0320665B7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35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2902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489" y="1599640"/>
            <a:ext cx="8229023" cy="4527176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3757-8714-4330-98A4-CC2D55734ACA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B285-7050-4531-93AB-2AC61F15E8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17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2902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489" y="1599640"/>
            <a:ext cx="8229023" cy="4527176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DC5F-65D6-4831-8ABD-001827B4C5E7}" type="datetime1">
              <a:rPr lang="en-US" smtClean="0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4977-C14E-4634-B4D3-02839AA81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3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5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36DC-8A08-4FFE-9330-396811584BE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678B-BD48-4472-AA91-B333C501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OWERPOINTinner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5"/>
            <a:ext cx="9144000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489" y="274544"/>
            <a:ext cx="82290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489" y="1599640"/>
            <a:ext cx="8229023" cy="452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89" y="6356537"/>
            <a:ext cx="2133023" cy="365592"/>
          </a:xfrm>
          <a:prstGeom prst="rect">
            <a:avLst/>
          </a:prstGeom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>
            <a:lvl1pPr defTabSz="448153" eaLnBrk="1" hangingPunct="1">
              <a:defRPr sz="1147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6DD465-631D-4716-A10D-1228A7D07CAB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489" y="6356537"/>
            <a:ext cx="2895023" cy="365592"/>
          </a:xfrm>
          <a:prstGeom prst="rect">
            <a:avLst/>
          </a:prstGeom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>
            <a:lvl1pPr algn="ctr" defTabSz="448153" eaLnBrk="1" hangingPunct="1">
              <a:defRPr sz="1147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489" y="6356537"/>
            <a:ext cx="2133023" cy="365592"/>
          </a:xfrm>
          <a:prstGeom prst="rect">
            <a:avLst/>
          </a:prstGeom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47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defTabSz="446859" fontAlgn="base">
              <a:spcBef>
                <a:spcPct val="0"/>
              </a:spcBef>
              <a:spcAft>
                <a:spcPct val="0"/>
              </a:spcAft>
              <a:defRPr/>
            </a:pPr>
            <a:fld id="{AE6138ED-DA67-4DC1-B362-C2A40D76EE2A}" type="slidenum">
              <a:rPr lang="en-US" altLang="en-US" smtClean="0">
                <a:ea typeface="ＭＳ Ｐゴシック" panose="020B0600070205080204" pitchFamily="34" charset="-128"/>
              </a:rPr>
              <a:pPr defTabSz="44685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45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46859" rtl="0" eaLnBrk="0" fontAlgn="base" hangingPunct="0">
        <a:spcBef>
          <a:spcPct val="0"/>
        </a:spcBef>
        <a:spcAft>
          <a:spcPct val="0"/>
        </a:spcAft>
        <a:defRPr sz="3177" kern="1200" cap="all">
          <a:solidFill>
            <a:schemeClr val="accent1"/>
          </a:solidFill>
          <a:latin typeface="Trebuchet MS"/>
          <a:ea typeface="ＭＳ Ｐゴシック" pitchFamily="-108" charset="-128"/>
          <a:cs typeface="Trebuchet MS"/>
        </a:defRPr>
      </a:lvl1pPr>
      <a:lvl2pPr algn="l" defTabSz="446859" rtl="0" eaLnBrk="0" fontAlgn="base" hangingPunct="0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2pPr>
      <a:lvl3pPr algn="l" defTabSz="446859" rtl="0" eaLnBrk="0" fontAlgn="base" hangingPunct="0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3pPr>
      <a:lvl4pPr algn="l" defTabSz="446859" rtl="0" eaLnBrk="0" fontAlgn="base" hangingPunct="0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4pPr>
      <a:lvl5pPr algn="l" defTabSz="446859" rtl="0" eaLnBrk="0" fontAlgn="base" hangingPunct="0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5pPr>
      <a:lvl6pPr marL="449399" algn="ctr" defTabSz="449399" rtl="0" fontAlgn="base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898800" algn="ctr" defTabSz="449399" rtl="0" fontAlgn="base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48200" algn="ctr" defTabSz="449399" rtl="0" fontAlgn="base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797601" algn="ctr" defTabSz="449399" rtl="0" fontAlgn="base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34794" indent="-334794" algn="l" defTabSz="44685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1pPr>
      <a:lvl2pPr marL="728421" indent="-278762" algn="l" defTabSz="44685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6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2pPr>
      <a:lvl3pPr marL="1122049" indent="-222729" algn="l" defTabSz="44685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3pPr>
      <a:lvl4pPr marL="1571709" indent="-222729" algn="l" defTabSz="44685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4pPr>
      <a:lvl5pPr marL="2021369" indent="-222729" algn="l" defTabSz="44685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5pPr>
      <a:lvl6pPr marL="2471701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9211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705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819903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399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88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2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76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0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64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58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52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OWERPOINTinner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238125"/>
            <a:ext cx="91440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489" y="274544"/>
            <a:ext cx="82290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489" y="1599640"/>
            <a:ext cx="8229023" cy="452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89" y="6356537"/>
            <a:ext cx="2133023" cy="365592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1147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 defTabSz="448259" fontAlgn="base">
              <a:spcBef>
                <a:spcPct val="0"/>
              </a:spcBef>
              <a:spcAft>
                <a:spcPct val="0"/>
              </a:spcAft>
              <a:defRPr/>
            </a:pPr>
            <a:fld id="{57498DEE-1089-4852-9DC9-E1FB3866F193}" type="datetime1">
              <a:rPr lang="en-US" smtClean="0"/>
              <a:pPr defTabSz="448259"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489" y="6356537"/>
            <a:ext cx="2895023" cy="365592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1147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 defTabSz="44825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489" y="6356537"/>
            <a:ext cx="2133023" cy="365592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1147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 defTabSz="448259" fontAlgn="base">
              <a:spcBef>
                <a:spcPct val="0"/>
              </a:spcBef>
              <a:spcAft>
                <a:spcPct val="0"/>
              </a:spcAft>
              <a:defRPr/>
            </a:pPr>
            <a:fld id="{81378FBB-6728-4A43-BFA3-CD15713D9E9D}" type="slidenum">
              <a:rPr lang="en-US" smtClean="0"/>
              <a:pPr defTabSz="44825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2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hf sldNum="0" hdr="0" dt="0"/>
  <p:txStyles>
    <p:titleStyle>
      <a:lvl1pPr algn="l" defTabSz="448259" rtl="0" eaLnBrk="1" fontAlgn="base" hangingPunct="1">
        <a:spcBef>
          <a:spcPct val="0"/>
        </a:spcBef>
        <a:spcAft>
          <a:spcPct val="0"/>
        </a:spcAft>
        <a:defRPr sz="3177" kern="1200" cap="all">
          <a:solidFill>
            <a:schemeClr val="accent1"/>
          </a:solidFill>
          <a:latin typeface="Trebuchet MS"/>
          <a:ea typeface="ＭＳ Ｐゴシック" pitchFamily="-108" charset="-128"/>
          <a:cs typeface="Trebuchet MS"/>
        </a:defRPr>
      </a:lvl1pPr>
      <a:lvl2pPr algn="l" defTabSz="448259" rtl="0" eaLnBrk="1" fontAlgn="base" hangingPunct="1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2pPr>
      <a:lvl3pPr algn="l" defTabSz="448259" rtl="0" eaLnBrk="1" fontAlgn="base" hangingPunct="1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3pPr>
      <a:lvl4pPr algn="l" defTabSz="448259" rtl="0" eaLnBrk="1" fontAlgn="base" hangingPunct="1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4pPr>
      <a:lvl5pPr algn="l" defTabSz="448259" rtl="0" eaLnBrk="1" fontAlgn="base" hangingPunct="1">
        <a:spcBef>
          <a:spcPct val="0"/>
        </a:spcBef>
        <a:spcAft>
          <a:spcPct val="0"/>
        </a:spcAft>
        <a:defRPr sz="3177">
          <a:solidFill>
            <a:schemeClr val="accent1"/>
          </a:solidFill>
          <a:latin typeface="Trebuchet MS" pitchFamily="34" charset="0"/>
          <a:ea typeface="ＭＳ Ｐゴシック" pitchFamily="-108" charset="-128"/>
          <a:cs typeface="Trebuchet MS" pitchFamily="34" charset="0"/>
        </a:defRPr>
      </a:lvl5pPr>
      <a:lvl6pPr marL="449505" algn="ctr" defTabSz="449505" rtl="0" eaLnBrk="1" fontAlgn="base" hangingPunct="1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899010" algn="ctr" defTabSz="449505" rtl="0" eaLnBrk="1" fontAlgn="base" hangingPunct="1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48516" algn="ctr" defTabSz="449505" rtl="0" eaLnBrk="1" fontAlgn="base" hangingPunct="1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798021" algn="ctr" defTabSz="449505" rtl="0" eaLnBrk="1" fontAlgn="base" hangingPunct="1">
        <a:spcBef>
          <a:spcPct val="0"/>
        </a:spcBef>
        <a:spcAft>
          <a:spcPct val="0"/>
        </a:spcAft>
        <a:defRPr sz="4324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36194" indent="-336194" algn="l" defTabSz="44825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118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1pPr>
      <a:lvl2pPr marL="729822" indent="-280162" algn="l" defTabSz="44825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18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2pPr>
      <a:lvl3pPr marL="1123450" indent="-224130" algn="l" defTabSz="44825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3pPr>
      <a:lvl4pPr marL="1573110" indent="-224130" algn="l" defTabSz="44825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4pPr>
      <a:lvl5pPr marL="2022770" indent="-224130" algn="l" defTabSz="44825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65" kern="1200">
          <a:solidFill>
            <a:schemeClr val="tx1"/>
          </a:solidFill>
          <a:latin typeface="Trebuchet MS"/>
          <a:ea typeface="ＭＳ Ｐゴシック" pitchFamily="-108" charset="-128"/>
          <a:cs typeface="Trebuchet MS"/>
        </a:defRPr>
      </a:lvl5pPr>
      <a:lvl6pPr marL="2472279" indent="-224753" algn="l" defTabSz="449505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5" indent="-224753" algn="l" defTabSz="449505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71290" indent="-224753" algn="l" defTabSz="449505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820796" indent="-224753" algn="l" defTabSz="449505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505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9010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516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8021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527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7032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6538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6043" algn="l" defTabSz="449505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NEEP_POWERPOINT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8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0525" y="3509963"/>
            <a:ext cx="7902949" cy="33480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New England Restructuring Roundtable</a:t>
            </a:r>
          </a:p>
          <a:p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/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Next Wave of Energy Efficiency Plans in New England</a:t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/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endParaRPr lang="en-US" altLang="en-US" sz="2800" dirty="0" smtClean="0">
              <a:solidFill>
                <a:srgbClr val="00A0AF"/>
              </a:solidFill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June 19, 2015</a:t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/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r>
              <a:rPr lang="en-US" altLang="en-US" sz="2800" dirty="0" smtClean="0">
                <a:solidFill>
                  <a:srgbClr val="A5B13C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Energy Efficiency as the Least-Cost Energy Resource</a:t>
            </a:r>
            <a:endParaRPr lang="en-US" altLang="en-US" sz="2800" b="1" dirty="0">
              <a:solidFill>
                <a:srgbClr val="A5B13C"/>
              </a:solidFill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endParaRPr lang="en-US" altLang="en-US" sz="2800" b="1" dirty="0" smtClean="0">
              <a:solidFill>
                <a:srgbClr val="A5B13C"/>
              </a:solidFill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endParaRPr lang="en-US" altLang="en-US" sz="2800" dirty="0" smtClean="0">
              <a:solidFill>
                <a:srgbClr val="00A0AF"/>
              </a:solidFill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r>
              <a:rPr lang="en-US" altLang="en-US" sz="26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Susan Coakley</a:t>
            </a:r>
            <a: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/>
            </a:r>
            <a:br>
              <a:rPr lang="en-US" altLang="en-US" sz="2800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r>
              <a:rPr lang="en-US" altLang="en-US" sz="3353" b="1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/>
            </a:r>
            <a:br>
              <a:rPr lang="en-US" altLang="en-US" sz="3353" b="1" dirty="0" smtClean="0">
                <a:solidFill>
                  <a:srgbClr val="00A0AF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</a:br>
            <a:endParaRPr lang="en-US" altLang="en-US" sz="3353" b="1" dirty="0">
              <a:solidFill>
                <a:srgbClr val="A0B323"/>
              </a:solidFill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627847"/>
            <a:ext cx="7642746" cy="614149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A0AF"/>
                </a:solidFill>
              </a:rPr>
              <a:t>REALIZING EFFICIENCY’S FULL POTENTIAL:  </a:t>
            </a:r>
            <a:br>
              <a:rPr lang="en-US" sz="2800" b="1" dirty="0" smtClean="0">
                <a:solidFill>
                  <a:srgbClr val="00A0AF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key </a:t>
            </a:r>
            <a:r>
              <a:rPr lang="en-US" sz="2800" b="1" dirty="0" smtClean="0">
                <a:solidFill>
                  <a:schemeClr val="accent2"/>
                </a:solidFill>
              </a:rPr>
              <a:t>opportunities NEXT Three years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AE4A8-F8F2-406F-ABD5-31015A2707CC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147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3205" y="1555846"/>
            <a:ext cx="8161362" cy="500872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Regional Least Cost Demand-Side Resource Assessments &amp; Procurements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Integrated Efficiency Resource Deployment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Efficiency with other demand-side resources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All-fuels including strategic electrification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Valuation of full stream of public and consumer level benefits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Efficiency as a Clean Air Act Compliance Strategy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Clean Power Plan – Carbon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Criteria Air Pollutants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Integrated Building Energy Solutions </a:t>
            </a:r>
          </a:p>
          <a:p>
            <a:pPr marL="736600" lvl="1" indent="-2730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Home and Building System Controls &amp; Dashboards</a:t>
            </a:r>
          </a:p>
          <a:p>
            <a:pPr marL="736600" lvl="1" indent="-2730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Performance through Technology, Behavior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Market Segmentation with Flexible Program Models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2000" b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Big Data and Data Analytics for Planning &amp; EM&amp;V Support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en-US" sz="20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20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20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20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20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16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16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NEEP_POWERPOINTCO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471" y="134471"/>
            <a:ext cx="8875059" cy="66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1344706" y="1218640"/>
            <a:ext cx="6589059" cy="1089772"/>
          </a:xfrm>
        </p:spPr>
        <p:txBody>
          <a:bodyPr/>
          <a:lstStyle/>
          <a:p>
            <a:pPr algn="ctr" eaLnBrk="1" hangingPunct="1"/>
            <a:r>
              <a:rPr lang="en-US" sz="2647" b="1" cap="none" dirty="0">
                <a:solidFill>
                  <a:srgbClr val="1FA1B0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Thank you!  </a:t>
            </a:r>
          </a:p>
        </p:txBody>
      </p:sp>
      <p:sp>
        <p:nvSpPr>
          <p:cNvPr id="18436" name="Subtitle 2"/>
          <p:cNvSpPr>
            <a:spLocks noGrp="1"/>
          </p:cNvSpPr>
          <p:nvPr>
            <p:ph type="subTitle" idx="1"/>
          </p:nvPr>
        </p:nvSpPr>
        <p:spPr>
          <a:xfrm>
            <a:off x="1894495" y="2487706"/>
            <a:ext cx="5355011" cy="3787588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898989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eaLnBrk="1" hangingPunct="1"/>
            <a:r>
              <a:rPr lang="en-US" sz="1941" dirty="0" smtClean="0">
                <a:solidFill>
                  <a:schemeClr val="accent2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Sue Coakley, Executive Director</a:t>
            </a:r>
            <a:endParaRPr lang="en-US" sz="1941" dirty="0">
              <a:solidFill>
                <a:schemeClr val="accent2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eaLnBrk="1" hangingPunct="1"/>
            <a:endParaRPr lang="en-US" sz="1941" dirty="0">
              <a:solidFill>
                <a:srgbClr val="898989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eaLnBrk="1" hangingPunct="1"/>
            <a:r>
              <a:rPr lang="en-US" sz="1941" dirty="0">
                <a:solidFill>
                  <a:srgbClr val="898989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Northeast Energy Efficiency Partnerships</a:t>
            </a:r>
          </a:p>
          <a:p>
            <a:pPr eaLnBrk="1" hangingPunct="1"/>
            <a:r>
              <a:rPr lang="en-US" sz="1941" dirty="0">
                <a:solidFill>
                  <a:srgbClr val="898989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91 Hartwell Ave   Lexington, MA 02421 </a:t>
            </a:r>
          </a:p>
          <a:p>
            <a:pPr eaLnBrk="1" hangingPunct="1"/>
            <a:r>
              <a:rPr lang="en-US" sz="1941" dirty="0">
                <a:solidFill>
                  <a:srgbClr val="898989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P: 781.860.9177  www.neep.org</a:t>
            </a:r>
          </a:p>
        </p:txBody>
      </p:sp>
    </p:spTree>
    <p:extLst>
      <p:ext uri="{BB962C8B-B14F-4D97-AF65-F5344CB8AC3E}">
        <p14:creationId xmlns:p14="http://schemas.microsoft.com/office/powerpoint/2010/main" val="26376408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423022"/>
            <a:ext cx="7986993" cy="57570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647" b="1" dirty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NORTHEAST ENERGY EFFICIENCY PARTNERSHIPS</a:t>
            </a:r>
            <a:r>
              <a:rPr lang="en-US" dirty="0" smtClean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/>
            </a:r>
            <a:br>
              <a:rPr lang="en-US" dirty="0" smtClean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</a:br>
            <a:r>
              <a:rPr lang="en-US" sz="2118" b="1" i="1" cap="none" dirty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“Accelerating Energy </a:t>
            </a:r>
            <a:r>
              <a:rPr lang="en-US" sz="2118" b="1" i="1" cap="none" dirty="0" smtClean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Efficiency in Northeast &amp; Mid-Atlantic States”</a:t>
            </a:r>
            <a:endParaRPr lang="en-US" dirty="0">
              <a:solidFill>
                <a:srgbClr val="1FA1B0"/>
              </a:solidFill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FFD746-CE4F-443B-A988-DD77681C659E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147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196" name="Picture 7" descr="Northeast M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42" y="2394648"/>
            <a:ext cx="2731434" cy="261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3935" y="1210236"/>
            <a:ext cx="8346342" cy="143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155" indent="-336155" defTabSz="4468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A5B13C"/>
                </a:solidFill>
                <a:ea typeface="ＭＳ Ｐゴシック"/>
              </a:rPr>
              <a:t>MISSION</a:t>
            </a:r>
          </a:p>
          <a:p>
            <a:pPr marL="179388">
              <a:spcBef>
                <a:spcPts val="300"/>
              </a:spcBef>
              <a:defRPr/>
            </a:pPr>
            <a:r>
              <a:rPr lang="en-US" sz="2400" dirty="0">
                <a:ea typeface="ＭＳ Ｐゴシック" pitchFamily="-108" charset="-128"/>
              </a:rPr>
              <a:t>Accelerate energy </a:t>
            </a:r>
            <a:r>
              <a:rPr lang="en-US" sz="2400" dirty="0" smtClean="0">
                <a:ea typeface="ＭＳ Ｐゴシック" pitchFamily="-108" charset="-128"/>
              </a:rPr>
              <a:t>efficiency </a:t>
            </a:r>
            <a:r>
              <a:rPr lang="en-US" sz="2400" dirty="0">
                <a:ea typeface="ＭＳ Ｐゴシック" pitchFamily="-108" charset="-128"/>
              </a:rPr>
              <a:t>as an essential part of demand-side solutions that enable a sustainable regional energy system</a:t>
            </a:r>
          </a:p>
          <a:p>
            <a:pPr marL="336155" indent="-336155" defTabSz="44685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82" b="1" dirty="0">
              <a:solidFill>
                <a:srgbClr val="A5B13C"/>
              </a:solidFill>
              <a:latin typeface="Trebuchet MS" pitchFamily="34" charset="0"/>
              <a:ea typeface="ＭＳ Ｐゴシック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934" y="2607930"/>
            <a:ext cx="6458752" cy="13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155" indent="-336155" defTabSz="4468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A5B13C"/>
                </a:solidFill>
                <a:ea typeface="ＭＳ Ｐゴシック"/>
              </a:rPr>
              <a:t>APPROACH</a:t>
            </a:r>
          </a:p>
          <a:p>
            <a:pPr marL="300444" defTabSz="4468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303030"/>
                </a:solidFill>
                <a:ea typeface="Trebuchet MS" pitchFamily="-123" charset="0"/>
                <a:cs typeface="Trebuchet MS" pitchFamily="-123" charset="0"/>
              </a:rPr>
              <a:t>Overcome barriers </a:t>
            </a:r>
            <a:r>
              <a:rPr lang="en-US" sz="2400" dirty="0" smtClean="0">
                <a:solidFill>
                  <a:srgbClr val="303030"/>
                </a:solidFill>
                <a:ea typeface="Trebuchet MS" pitchFamily="-123" charset="0"/>
                <a:cs typeface="Trebuchet MS" pitchFamily="-123" charset="0"/>
              </a:rPr>
              <a:t> and transform markets via  </a:t>
            </a:r>
            <a:endParaRPr lang="en-US" sz="2400" dirty="0">
              <a:solidFill>
                <a:srgbClr val="303030"/>
              </a:solidFill>
              <a:ea typeface="Trebuchet MS" pitchFamily="-123" charset="0"/>
              <a:cs typeface="Trebuchet MS" pitchFamily="-123" charset="0"/>
            </a:endParaRPr>
          </a:p>
          <a:p>
            <a:pPr marL="300444" algn="ctr" defTabSz="4468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 smtClean="0">
                <a:solidFill>
                  <a:srgbClr val="303030"/>
                </a:solidFill>
                <a:ea typeface="Trebuchet MS" pitchFamily="-123" charset="0"/>
                <a:cs typeface="Trebuchet MS" pitchFamily="-123" charset="0"/>
              </a:rPr>
              <a:t>Collaboration</a:t>
            </a:r>
            <a:r>
              <a:rPr lang="en-US" sz="2400" b="1" i="1" dirty="0">
                <a:solidFill>
                  <a:srgbClr val="303030"/>
                </a:solidFill>
                <a:ea typeface="Trebuchet MS" pitchFamily="-123" charset="0"/>
                <a:cs typeface="Trebuchet MS" pitchFamily="-123" charset="0"/>
              </a:rPr>
              <a:t>, Education &amp; </a:t>
            </a:r>
            <a:r>
              <a:rPr lang="en-US" sz="2400" b="1" i="1" dirty="0" smtClean="0">
                <a:solidFill>
                  <a:srgbClr val="303030"/>
                </a:solidFill>
                <a:ea typeface="Trebuchet MS" pitchFamily="-123" charset="0"/>
                <a:cs typeface="Trebuchet MS" pitchFamily="-123" charset="0"/>
              </a:rPr>
              <a:t>Enterprise</a:t>
            </a:r>
            <a:endParaRPr lang="en-US" sz="1000" b="1" dirty="0">
              <a:solidFill>
                <a:srgbClr val="A5B13C"/>
              </a:solidFill>
              <a:latin typeface="Trebuchet MS" pitchFamily="34" charset="0"/>
              <a:ea typeface="ＭＳ Ｐゴシック"/>
            </a:endParaRPr>
          </a:p>
          <a:p>
            <a:pPr marL="336155" indent="-336155" defTabSz="44685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82" b="1" dirty="0">
              <a:solidFill>
                <a:srgbClr val="A5B13C"/>
              </a:solidFill>
              <a:latin typeface="Trebuchet MS" pitchFamily="34" charset="0"/>
              <a:ea typeface="ＭＳ Ｐゴシック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334" y="5939863"/>
            <a:ext cx="82768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ctr">
              <a:spcBef>
                <a:spcPts val="1800"/>
              </a:spcBef>
              <a:defRPr/>
            </a:pPr>
            <a:r>
              <a:rPr lang="en-US" b="1" i="1" dirty="0" smtClean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One </a:t>
            </a:r>
            <a:r>
              <a:rPr lang="en-US" b="1" i="1" dirty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of six Regional Energy Efficiency Organizations (REEOs) </a:t>
            </a:r>
            <a:r>
              <a:rPr lang="en-US" b="1" i="1" dirty="0" smtClean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funded by US DOE to link </a:t>
            </a:r>
            <a:r>
              <a:rPr lang="en-US" b="1" i="1" dirty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regions to DOE guidance, </a:t>
            </a:r>
            <a:r>
              <a:rPr lang="en-US" b="1" i="1" dirty="0" smtClean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products</a:t>
            </a:r>
            <a:r>
              <a:rPr lang="en-US" sz="2400" b="1" i="1" dirty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 </a:t>
            </a:r>
            <a:r>
              <a:rPr lang="en-US" b="1" i="1" dirty="0" smtClean="0">
                <a:solidFill>
                  <a:srgbClr val="303030"/>
                </a:solidFill>
                <a:latin typeface="Trebuchet MS" panose="020B0603020202020204" pitchFamily="34" charset="0"/>
                <a:ea typeface="Trebuchet MS" pitchFamily="-123" charset="0"/>
                <a:cs typeface="Trebuchet MS" pitchFamily="-123" charset="0"/>
              </a:rPr>
              <a:t>and programs</a:t>
            </a:r>
            <a:endParaRPr lang="en-US" sz="882" b="1" dirty="0">
              <a:solidFill>
                <a:srgbClr val="A5B13C"/>
              </a:solidFill>
              <a:latin typeface="Trebuchet MS" panose="020B0603020202020204" pitchFamily="34" charset="0"/>
              <a:ea typeface="ＭＳ Ｐゴシック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934" y="4005557"/>
            <a:ext cx="6528229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155" indent="-336155" defTabSz="44685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A5B13C"/>
                </a:solidFill>
                <a:ea typeface="ＭＳ Ｐゴシック"/>
              </a:rPr>
              <a:t>VISION</a:t>
            </a:r>
          </a:p>
          <a:p>
            <a:pPr marL="179388">
              <a:spcBef>
                <a:spcPts val="300"/>
              </a:spcBef>
              <a:defRPr/>
            </a:pPr>
            <a:r>
              <a:rPr lang="en-US" sz="2400" dirty="0">
                <a:ea typeface="ＭＳ Ｐゴシック" pitchFamily="-108" charset="-128"/>
              </a:rPr>
              <a:t>Region embraces </a:t>
            </a:r>
            <a:r>
              <a:rPr lang="en-US" sz="2400" b="1" dirty="0">
                <a:ea typeface="ＭＳ Ｐゴシック" pitchFamily="-108" charset="-128"/>
              </a:rPr>
              <a:t>next generation energy efficiency </a:t>
            </a:r>
            <a:r>
              <a:rPr lang="en-US" sz="2400" dirty="0">
                <a:ea typeface="ＭＳ Ｐゴシック" pitchFamily="-108" charset="-128"/>
              </a:rPr>
              <a:t>as a core strategy to meet energy needs in a carbon-constrained </a:t>
            </a:r>
            <a:r>
              <a:rPr lang="en-US" sz="2400" dirty="0" smtClean="0">
                <a:ea typeface="ＭＳ Ｐゴシック" pitchFamily="-108" charset="-128"/>
              </a:rPr>
              <a:t>world</a:t>
            </a:r>
            <a:endParaRPr lang="en-US" sz="2400" b="1" dirty="0">
              <a:solidFill>
                <a:srgbClr val="A5B13C"/>
              </a:solidFill>
              <a:latin typeface="Trebuchet MS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590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07" y="477672"/>
            <a:ext cx="8061890" cy="51861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A0AF"/>
                </a:solidFill>
              </a:rPr>
              <a:t>TREND #1 Efficiency Investments Growing </a:t>
            </a:r>
            <a:endParaRPr lang="en-US" sz="2800" dirty="0">
              <a:solidFill>
                <a:srgbClr val="00A0AF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AE4A8-F8F2-406F-ABD5-31015A2707CC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147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028864"/>
              </p:ext>
            </p:extLst>
          </p:nvPr>
        </p:nvGraphicFramePr>
        <p:xfrm>
          <a:off x="557939" y="1142999"/>
          <a:ext cx="7852442" cy="5087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5351" y="6226585"/>
            <a:ext cx="7986993" cy="33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Source: NEEP Regional Energy Efficiency Database  www.neep-reed.org and utility efficiency program plans</a:t>
            </a:r>
            <a:endParaRPr lang="en-US" altLang="en-US" sz="12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cap="none" dirty="0" smtClean="0">
                <a:solidFill>
                  <a:srgbClr val="FFD200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/>
            </a:r>
            <a:br>
              <a:rPr lang="en-US" cap="none" dirty="0" smtClean="0">
                <a:solidFill>
                  <a:srgbClr val="FFD200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</a:br>
            <a:endParaRPr lang="en-US" cap="none" dirty="0" smtClean="0">
              <a:solidFill>
                <a:srgbClr val="FFD200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11267" name="Text Placeholder 6"/>
          <p:cNvSpPr>
            <a:spLocks noGrp="1"/>
          </p:cNvSpPr>
          <p:nvPr>
            <p:ph type="body" idx="4294967295"/>
          </p:nvPr>
        </p:nvSpPr>
        <p:spPr>
          <a:xfrm>
            <a:off x="578504" y="365695"/>
            <a:ext cx="7365346" cy="776007"/>
          </a:xfrm>
        </p:spPr>
        <p:txBody>
          <a:bodyPr anchor="b"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b="1" dirty="0" smtClean="0">
              <a:solidFill>
                <a:srgbClr val="A0B323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b="1" dirty="0" smtClean="0">
              <a:solidFill>
                <a:srgbClr val="A0B323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TREND #2: ENERGY SAVINGS GROWING </a:t>
            </a:r>
            <a:endParaRPr lang="en-US" sz="2800" b="1" dirty="0">
              <a:solidFill>
                <a:srgbClr val="00A0AF"/>
              </a:solidFill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11269" name="Slide Number Placeholder 9"/>
          <p:cNvSpPr txBox="1">
            <a:spLocks noGrp="1"/>
          </p:cNvSpPr>
          <p:nvPr/>
        </p:nvSpPr>
        <p:spPr bwMode="auto">
          <a:xfrm>
            <a:off x="6495210" y="6356537"/>
            <a:ext cx="2070287" cy="36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96" tIns="44948" rIns="89896" bIns="44948" anchor="ctr"/>
          <a:lstStyle/>
          <a:p>
            <a:pPr algn="r"/>
            <a:fld id="{E4C71DB1-D641-4372-80F7-8DDB896E8DB8}" type="slidenum">
              <a:rPr lang="en-US" sz="1147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147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760982"/>
              </p:ext>
            </p:extLst>
          </p:nvPr>
        </p:nvGraphicFramePr>
        <p:xfrm>
          <a:off x="585040" y="1397875"/>
          <a:ext cx="7827613" cy="482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5351" y="6226585"/>
            <a:ext cx="7986993" cy="33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Source: NEEP Analysis</a:t>
            </a:r>
            <a:endParaRPr lang="en-US" altLang="en-US" sz="12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150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51" y="189781"/>
            <a:ext cx="7410351" cy="908294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A0AF"/>
                </a:solidFill>
              </a:rPr>
              <a:t>TREND #3: EFFICIENCY SAVINGS HAVE FLATTENED ENERGY GROWTH</a:t>
            </a:r>
            <a:endParaRPr lang="en-US" sz="2800" b="1" dirty="0">
              <a:solidFill>
                <a:srgbClr val="00A0AF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AE4A8-F8F2-406F-ABD5-31015A2707CC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147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149" y="1098075"/>
            <a:ext cx="6819553" cy="482670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78624" y="2568388"/>
            <a:ext cx="228598" cy="355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63337" y="2297252"/>
            <a:ext cx="2630573" cy="38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29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Net Energy Use Load Forecast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589054" y="3673281"/>
            <a:ext cx="1793821" cy="35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29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Forecast minus FCM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407409" y="3621444"/>
            <a:ext cx="3002544" cy="43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29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Forecast minus (FCM+EE Forecast)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5536" y="4027792"/>
            <a:ext cx="213515" cy="2067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85141" y="3996838"/>
            <a:ext cx="213515" cy="2067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05350" y="5924783"/>
            <a:ext cx="7986993" cy="76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>
            <a:lvl1pPr marL="334794" indent="-334794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8421" indent="-278762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6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204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170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1369" indent="-222729" algn="l" defTabSz="446859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1701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1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0502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9903" indent="-224700" algn="l" defTabSz="449399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“</a:t>
            </a:r>
            <a:r>
              <a:rPr lang="en-US" altLang="en-US" sz="16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Essentially no long term growth in electric energy use</a:t>
            </a:r>
            <a:r>
              <a:rPr lang="en-US" altLang="en-US" sz="16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” -ISO-NE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16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 </a:t>
            </a:r>
            <a:r>
              <a:rPr lang="en-US" altLang="en-US" sz="16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 … </a:t>
            </a:r>
            <a:r>
              <a:rPr lang="en-US" altLang="en-US" sz="16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a</a:t>
            </a:r>
            <a:r>
              <a:rPr lang="en-US" altLang="en-US" sz="16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nd the New England economy continues to grow</a:t>
            </a:r>
            <a:endParaRPr lang="en-US" altLang="en-US" sz="16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16" y="293298"/>
            <a:ext cx="8229023" cy="782751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A0AF"/>
                </a:solidFill>
              </a:rPr>
              <a:t>Trend #4: has reduced summer peak</a:t>
            </a:r>
            <a:endParaRPr lang="en-US" sz="2800" b="1" dirty="0">
              <a:solidFill>
                <a:srgbClr val="00A0AF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AE4A8-F8F2-406F-ABD5-31015A2707CC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147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0" y="1076049"/>
            <a:ext cx="6815348" cy="48420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9716" y="6077668"/>
            <a:ext cx="8604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i="1" dirty="0">
                <a:latin typeface="Trebuchet MS" panose="020B0603020202020204" pitchFamily="34" charset="0"/>
                <a:ea typeface="ＭＳ Ｐゴシック" panose="020B0600070205080204" pitchFamily="34" charset="-128"/>
              </a:rPr>
              <a:t>Further focus on peak shaving measures would be </a:t>
            </a:r>
            <a:r>
              <a:rPr lang="en-US" altLang="en-US" sz="2000" i="1" dirty="0" smtClean="0">
                <a:latin typeface="Trebuchet MS" panose="020B0603020202020204" pitchFamily="34" charset="0"/>
                <a:ea typeface="ＭＳ Ｐゴシック" panose="020B0600070205080204" pitchFamily="34" charset="-128"/>
              </a:rPr>
              <a:t>economic</a:t>
            </a:r>
            <a:endParaRPr lang="en-US" altLang="en-US" sz="2000" i="1" dirty="0"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4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489" y="226919"/>
            <a:ext cx="8260696" cy="1143000"/>
          </a:xfrm>
        </p:spPr>
        <p:txBody>
          <a:bodyPr/>
          <a:lstStyle/>
          <a:p>
            <a:r>
              <a:rPr lang="en-US" sz="2824" b="1" dirty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TREND #5 substantial </a:t>
            </a:r>
            <a:br>
              <a:rPr lang="en-US" sz="2824" b="1" dirty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</a:br>
            <a:r>
              <a:rPr lang="en-US" sz="2824" b="1" dirty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net economic benefits</a:t>
            </a:r>
            <a:endParaRPr lang="en-US" sz="1765" i="1" cap="none" dirty="0"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572C538-93A5-4CE6-8B20-67676F5CBB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47157" y="2118854"/>
            <a:ext cx="0" cy="26547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747862" y="2118334"/>
            <a:ext cx="1935" cy="38683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7974" y="949773"/>
            <a:ext cx="28630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2011-2016: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$12 billion invested,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$36 billion in economic benefits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056158"/>
              </p:ext>
            </p:extLst>
          </p:nvPr>
        </p:nvGraphicFramePr>
        <p:xfrm>
          <a:off x="741382" y="2030527"/>
          <a:ext cx="7384701" cy="465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6019512" y="1811547"/>
            <a:ext cx="0" cy="306787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7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14067" y="329510"/>
            <a:ext cx="5904846" cy="1076621"/>
          </a:xfrm>
        </p:spPr>
        <p:txBody>
          <a:bodyPr/>
          <a:lstStyle/>
          <a:p>
            <a:r>
              <a:rPr lang="en-US" sz="2824" b="1" dirty="0" smtClean="0">
                <a:solidFill>
                  <a:srgbClr val="00A0AF"/>
                </a:solidFill>
                <a:latin typeface="Trebuchet MS" pitchFamily="34" charset="0"/>
                <a:ea typeface="ＭＳ Ｐゴシック"/>
                <a:cs typeface="Trebuchet MS" pitchFamily="34" charset="0"/>
              </a:rPr>
              <a:t>TREND #6 GEOTARGETTING EFFICIENCY AS A RESOURCE </a:t>
            </a:r>
            <a:r>
              <a:rPr lang="en-US" sz="2471" cap="none" dirty="0">
                <a:latin typeface="Trebuchet MS" pitchFamily="34" charset="0"/>
                <a:ea typeface="ＭＳ Ｐゴシック"/>
                <a:cs typeface="Trebuchet MS" pitchFamily="34" charset="0"/>
              </a:rPr>
              <a:t/>
            </a:r>
            <a:br>
              <a:rPr lang="en-US" sz="2471" cap="none" dirty="0">
                <a:latin typeface="Trebuchet MS" pitchFamily="34" charset="0"/>
                <a:ea typeface="ＭＳ Ｐゴシック"/>
                <a:cs typeface="Trebuchet MS" pitchFamily="34" charset="0"/>
              </a:rPr>
            </a:br>
            <a:endParaRPr lang="en-US" sz="1765" i="1" cap="none" dirty="0"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  <a:p>
            <a:endParaRPr lang="en-US" dirty="0" smtClean="0">
              <a:latin typeface="Trebuchet MS" pitchFamily="34" charset="0"/>
              <a:ea typeface="ＭＳ Ｐゴシック"/>
              <a:cs typeface="Trebuchet MS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466" y="1433016"/>
            <a:ext cx="3264452" cy="416256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3206" y="1433016"/>
            <a:ext cx="4558352" cy="496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marL="336194" indent="-336194" algn="l" defTabSz="44825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118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1pPr>
            <a:lvl2pPr marL="729822" indent="-280162" algn="l" defTabSz="44825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18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2pPr>
            <a:lvl3pPr marL="1123450" indent="-224130" algn="l" defTabSz="44825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3pPr>
            <a:lvl4pPr marL="1573110" indent="-224130" algn="l" defTabSz="44825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4pPr>
            <a:lvl5pPr marL="2022770" indent="-224130" algn="l" defTabSz="44825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65" kern="1200">
                <a:solidFill>
                  <a:schemeClr val="tx1"/>
                </a:solidFill>
                <a:latin typeface="Trebuchet MS"/>
                <a:ea typeface="ＭＳ Ｐゴシック" pitchFamily="-108" charset="-128"/>
                <a:cs typeface="Trebuchet MS"/>
              </a:defRPr>
            </a:lvl5pPr>
            <a:lvl6pPr marL="2472279" indent="-224753" algn="l" defTabSz="449505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1785" indent="-224753" algn="l" defTabSz="449505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71290" indent="-224753" algn="l" defTabSz="449505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0796" indent="-224753" algn="l" defTabSz="449505" rtl="0" eaLnBrk="1" latinLnBrk="0" hangingPunct="1">
              <a:spcBef>
                <a:spcPct val="20000"/>
              </a:spcBef>
              <a:buFont typeface="Arial"/>
              <a:buChar char="•"/>
              <a:defRPr sz="19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Non-Wires Alternatives: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Energy Efficiency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Demand Response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Distributed Generation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Energy Storage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Cost-effective, incremental resource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Projects in Rhode Island, </a:t>
            </a:r>
            <a:r>
              <a:rPr lang="en-US" altLang="en-US" sz="2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New York, Vermont</a:t>
            </a:r>
            <a:r>
              <a:rPr lang="en-US" altLang="en-US" sz="22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, Maine to defer T&amp;D investments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New </a:t>
            </a:r>
            <a:r>
              <a:rPr lang="en-US" altLang="en-US" sz="22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York’s </a:t>
            </a:r>
            <a:r>
              <a:rPr lang="en-US" altLang="en-US" sz="22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Brooklyn-Queens DSM </a:t>
            </a:r>
            <a:r>
              <a:rPr lang="en-US" altLang="en-US" sz="22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Project is changing the paradigm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20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altLang="en-US" sz="1600" dirty="0" smtClean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16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627847"/>
            <a:ext cx="7287904" cy="614149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A0AF"/>
                </a:solidFill>
              </a:rPr>
              <a:t>REALIZING EFFICIENCY’S FULL POTENTIAL: </a:t>
            </a:r>
            <a:r>
              <a:rPr lang="en-US" sz="2800" b="1" dirty="0" smtClean="0">
                <a:solidFill>
                  <a:schemeClr val="accent2"/>
                </a:solidFill>
              </a:rPr>
              <a:t>key challenges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1pPr>
            <a:lvl2pPr marL="655579" indent="-252146">
              <a:spcBef>
                <a:spcPct val="20000"/>
              </a:spcBef>
              <a:buFont typeface="Arial" panose="020B0604020202020204" pitchFamily="34" charset="0"/>
              <a:buChar char="–"/>
              <a:defRPr sz="2206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2pPr>
            <a:lvl3pPr marL="1008583" indent="-201717">
              <a:spcBef>
                <a:spcPct val="20000"/>
              </a:spcBef>
              <a:buFont typeface="Arial" panose="020B0604020202020204" pitchFamily="34" charset="0"/>
              <a:buChar char="•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3pPr>
            <a:lvl4pPr marL="1412016" indent="-201717">
              <a:spcBef>
                <a:spcPct val="20000"/>
              </a:spcBef>
              <a:buFont typeface="Arial" panose="020B0604020202020204" pitchFamily="34" charset="0"/>
              <a:buChar char="–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4pPr>
            <a:lvl5pPr marL="1815450" indent="-201717">
              <a:spcBef>
                <a:spcPct val="20000"/>
              </a:spcBef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5pPr>
            <a:lvl6pPr marL="22188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6pPr>
            <a:lvl7pPr marL="2622316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7pPr>
            <a:lvl8pPr marL="3025750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8pPr>
            <a:lvl9pPr marL="3429183" indent="-201717" defTabSz="446859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65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AE4A8-F8F2-406F-ABD5-31015A2707CC}" type="slidenum">
              <a:rPr lang="en-US" altLang="en-US" sz="1147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147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3205" y="1653511"/>
            <a:ext cx="5172501" cy="4883767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Efficiency Viewed as a Cost vs. a Resource that </a:t>
            </a:r>
            <a:r>
              <a:rPr lang="en-US" altLang="en-US" sz="2000" i="1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Reduces</a:t>
            </a: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 Cost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5A5A5A"/>
                </a:solidFill>
                <a:latin typeface="Trebuchet MS" panose="020B0603020202020204" pitchFamily="34" charset="0"/>
              </a:rPr>
              <a:t>Regulatory </a:t>
            </a:r>
            <a:r>
              <a:rPr lang="en-US" sz="2000" dirty="0">
                <a:solidFill>
                  <a:srgbClr val="5A5A5A"/>
                </a:solidFill>
                <a:latin typeface="Trebuchet MS" panose="020B0603020202020204" pitchFamily="34" charset="0"/>
              </a:rPr>
              <a:t>Uncertainty: Utility Business Models of the Future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Cost-Effectiveness</a:t>
            </a:r>
            <a:r>
              <a:rPr lang="en-US" altLang="en-US" sz="2000" dirty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: Aligning Benefits and Costs with Public Policy </a:t>
            </a: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Goals and Customer Values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5A5A5A"/>
                </a:solidFill>
                <a:latin typeface="Trebuchet MS" panose="020B0603020202020204" pitchFamily="34" charset="0"/>
              </a:rPr>
              <a:t>Lack of EM&amp;V Transparency, Accessibility and Nimbleness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Lack of Comprehensive Regional Analysis of Demand-Side Resource Potential and Impacts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000" dirty="0" smtClean="0"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Searching for Deeper Savings </a:t>
            </a:r>
            <a:endParaRPr lang="en-US" altLang="en-US" sz="2000" dirty="0">
              <a:latin typeface="Trebuchet MS" panose="020B0603020202020204" pitchFamily="34" charset="0"/>
              <a:ea typeface="ＭＳ Ｐゴシック" panose="020B0600070205080204" pitchFamily="34" charset="-128"/>
              <a:cs typeface="Trebuchet MS" panose="020B0603020202020204" pitchFamily="34" charset="0"/>
            </a:endParaRPr>
          </a:p>
        </p:txBody>
      </p:sp>
      <p:pic>
        <p:nvPicPr>
          <p:cNvPr id="1026" name="Picture 2" descr="http://www.neep.org/sites/default/files/styles/medium/public/reports/Forum_C-E_Screening_Guidelines_Final_No_2014-1_0.jpg?itok=YBtecZ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563" y="1227645"/>
            <a:ext cx="2396557" cy="35149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eep.org/sites/default/files/styles/medium/public/reports/Forum%20Methods%20Cover.jpg?itok=ytzVIVU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86" y="3881009"/>
            <a:ext cx="2178193" cy="28188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EEP">
      <a:dk1>
        <a:srgbClr val="616161"/>
      </a:dk1>
      <a:lt1>
        <a:sysClr val="window" lastClr="FFFFFF"/>
      </a:lt1>
      <a:dk2>
        <a:srgbClr val="FFFFFF"/>
      </a:dk2>
      <a:lt2>
        <a:srgbClr val="FFFFFF"/>
      </a:lt2>
      <a:accent1>
        <a:srgbClr val="31859C"/>
      </a:accent1>
      <a:accent2>
        <a:srgbClr val="A5B13C"/>
      </a:accent2>
      <a:accent3>
        <a:srgbClr val="FAD33C"/>
      </a:accent3>
      <a:accent4>
        <a:srgbClr val="B7DEE9"/>
      </a:accent4>
      <a:accent5>
        <a:srgbClr val="B5BE78"/>
      </a:accent5>
      <a:accent6>
        <a:srgbClr val="FADC59"/>
      </a:accent6>
      <a:hlink>
        <a:srgbClr val="FCDE5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ublic Policy Tracking Matrix Draft 10 26 09">
  <a:themeElements>
    <a:clrScheme name="Custom 5">
      <a:dk1>
        <a:srgbClr val="616161"/>
      </a:dk1>
      <a:lt1>
        <a:sysClr val="window" lastClr="FFFFFF"/>
      </a:lt1>
      <a:dk2>
        <a:srgbClr val="FFFFFF"/>
      </a:dk2>
      <a:lt2>
        <a:srgbClr val="FFFFFF"/>
      </a:lt2>
      <a:accent1>
        <a:srgbClr val="31859C"/>
      </a:accent1>
      <a:accent2>
        <a:srgbClr val="A5B13C"/>
      </a:accent2>
      <a:accent3>
        <a:srgbClr val="FAD33C"/>
      </a:accent3>
      <a:accent4>
        <a:srgbClr val="B7DEE9"/>
      </a:accent4>
      <a:accent5>
        <a:srgbClr val="B5BE78"/>
      </a:accent5>
      <a:accent6>
        <a:srgbClr val="FADC59"/>
      </a:accent6>
      <a:hlink>
        <a:srgbClr val="73BED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2374</TotalTime>
  <Words>447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2_Office Theme</vt:lpstr>
      <vt:lpstr>Public Policy Tracking Matrix Draft 10 26 09</vt:lpstr>
      <vt:lpstr>Intro</vt:lpstr>
      <vt:lpstr>NORTHEAST ENERGY EFFICIENCY PARTNERSHIPS “Accelerating Energy Efficiency in Northeast &amp; Mid-Atlantic States”</vt:lpstr>
      <vt:lpstr>TREND #1 Efficiency Investments Growing </vt:lpstr>
      <vt:lpstr> </vt:lpstr>
      <vt:lpstr>TREND #3: EFFICIENCY SAVINGS HAVE FLATTENED ENERGY GROWTH</vt:lpstr>
      <vt:lpstr>Trend #4: has reduced summer peak</vt:lpstr>
      <vt:lpstr>TREND #5 substantial  net economic benefits</vt:lpstr>
      <vt:lpstr>TREND #6 GEOTARGETTING EFFICIENCY AS A RESOURCE  </vt:lpstr>
      <vt:lpstr>REALIZING EFFICIENCY’S FULL POTENTIAL: key challenges </vt:lpstr>
      <vt:lpstr>REALIZING EFFICIENCY’S FULL POTENTIAL:   key opportunities NEXT Three years </vt:lpstr>
      <vt:lpstr>Thank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Brian Buckley</dc:creator>
  <cp:lastModifiedBy>scoakley</cp:lastModifiedBy>
  <cp:revision>136</cp:revision>
  <cp:lastPrinted>2015-06-18T16:01:34Z</cp:lastPrinted>
  <dcterms:created xsi:type="dcterms:W3CDTF">2015-06-03T18:43:36Z</dcterms:created>
  <dcterms:modified xsi:type="dcterms:W3CDTF">2015-06-18T22:05:16Z</dcterms:modified>
</cp:coreProperties>
</file>